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1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529D3-22A7-4F06-AC25-3B04E94E2F88}" type="datetimeFigureOut">
              <a:rPr lang="en-US" smtClean="0"/>
              <a:pPr/>
              <a:t>6/2/14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9F908F-8F75-4907-AAA7-98F9127052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F908F-8F75-4907-AAA7-98F91270528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Yep. Perfect synopsis.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F908F-8F75-4907-AAA7-98F91270528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Hmmmm</a:t>
            </a:r>
            <a:r>
              <a:rPr lang="en-US" dirty="0" smtClean="0"/>
              <a:t>… </a:t>
            </a:r>
            <a:r>
              <a:rPr lang="en-US" dirty="0" err="1" smtClean="0"/>
              <a:t>Kinda</a:t>
            </a:r>
            <a:r>
              <a:rPr lang="en-US" dirty="0" smtClean="0"/>
              <a:t> like the choice</a:t>
            </a:r>
            <a:r>
              <a:rPr lang="en-US" baseline="0" dirty="0" smtClean="0"/>
              <a:t> I gave the group about the topic and way to share it.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F908F-8F75-4907-AAA7-98F91270528B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Sometimes personalization</a:t>
            </a:r>
            <a:r>
              <a:rPr lang="en-US" baseline="0" dirty="0" smtClean="0"/>
              <a:t> is improperly used as synonyms to individualization. However, these are distinct terms with different pedagogical meaning. This slides focuses on the differences between individualization and personalization</a:t>
            </a:r>
            <a:r>
              <a:rPr lang="en-US" baseline="0" dirty="0" smtClean="0"/>
              <a:t>. </a:t>
            </a:r>
            <a:r>
              <a:rPr lang="en-US" b="1" baseline="0" dirty="0" smtClean="0"/>
              <a:t>GOOD to distinguish between the two. Think they’re probably confused or used synonymously.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F908F-8F75-4907-AAA7-98F91270528B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Makes me think</a:t>
            </a:r>
            <a:r>
              <a:rPr lang="en-US" baseline="0" dirty="0" smtClean="0"/>
              <a:t> about how we treat illnesses…. Data should be used to personalize the treatment. Right? Is learning different? How so?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F908F-8F75-4907-AAA7-98F91270528B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Tremendous amount</a:t>
            </a:r>
            <a:r>
              <a:rPr lang="en-US" baseline="0" dirty="0" smtClean="0"/>
              <a:t> of time for classroom teachers. I would think technology would have to be leveraged to some extent.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F908F-8F75-4907-AAA7-98F91270528B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Bullet 1 – interesting</a:t>
            </a:r>
            <a:r>
              <a:rPr lang="en-US" baseline="0" dirty="0" smtClean="0"/>
              <a:t> verbs. Not sure which one I believe in more… maybe a balance of them. Bullet 2 – but could it be if students had similar needs? Bullet 3 - YES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F908F-8F75-4907-AAA7-98F91270528B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Bullet 1 – agreed, Bullet 2</a:t>
            </a:r>
            <a:r>
              <a:rPr lang="en-US" baseline="0" dirty="0" smtClean="0"/>
              <a:t> – yes, Bullet 3 – not sure how it would be measured but it certainly would be apparent (I think)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F908F-8F75-4907-AAA7-98F91270528B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Bullet 2 – so is the workforce, healthcare,</a:t>
            </a:r>
            <a:r>
              <a:rPr lang="en-US" baseline="0" dirty="0" smtClean="0"/>
              <a:t> etc, Bullet </a:t>
            </a:r>
            <a:r>
              <a:rPr lang="en-US" baseline="0" smtClean="0"/>
              <a:t>3 – yes!!!!!!!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F908F-8F75-4907-AAA7-98F91270528B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009C5-F412-4CEE-BDD0-2AF91270E102}" type="datetimeFigureOut">
              <a:rPr lang="en-US" smtClean="0"/>
              <a:pPr/>
              <a:t>6/2/14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BDF00-F173-4CF6-B66D-CCA0D345B2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009C5-F412-4CEE-BDD0-2AF91270E102}" type="datetimeFigureOut">
              <a:rPr lang="en-US" smtClean="0"/>
              <a:pPr/>
              <a:t>6/2/14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BDF00-F173-4CF6-B66D-CCA0D345B2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009C5-F412-4CEE-BDD0-2AF91270E102}" type="datetimeFigureOut">
              <a:rPr lang="en-US" smtClean="0"/>
              <a:pPr/>
              <a:t>6/2/14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BDF00-F173-4CF6-B66D-CCA0D345B2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009C5-F412-4CEE-BDD0-2AF91270E102}" type="datetimeFigureOut">
              <a:rPr lang="en-US" smtClean="0"/>
              <a:pPr/>
              <a:t>6/2/14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BDF00-F173-4CF6-B66D-CCA0D345B2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009C5-F412-4CEE-BDD0-2AF91270E102}" type="datetimeFigureOut">
              <a:rPr lang="en-US" smtClean="0"/>
              <a:pPr/>
              <a:t>6/2/14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BDF00-F173-4CF6-B66D-CCA0D345B2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009C5-F412-4CEE-BDD0-2AF91270E102}" type="datetimeFigureOut">
              <a:rPr lang="en-US" smtClean="0"/>
              <a:pPr/>
              <a:t>6/2/14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BDF00-F173-4CF6-B66D-CCA0D345B2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009C5-F412-4CEE-BDD0-2AF91270E102}" type="datetimeFigureOut">
              <a:rPr lang="en-US" smtClean="0"/>
              <a:pPr/>
              <a:t>6/2/14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BDF00-F173-4CF6-B66D-CCA0D345B2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009C5-F412-4CEE-BDD0-2AF91270E102}" type="datetimeFigureOut">
              <a:rPr lang="en-US" smtClean="0"/>
              <a:pPr/>
              <a:t>6/2/14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BDF00-F173-4CF6-B66D-CCA0D345B2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009C5-F412-4CEE-BDD0-2AF91270E102}" type="datetimeFigureOut">
              <a:rPr lang="en-US" smtClean="0"/>
              <a:pPr/>
              <a:t>6/2/14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BDF00-F173-4CF6-B66D-CCA0D345B2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009C5-F412-4CEE-BDD0-2AF91270E102}" type="datetimeFigureOut">
              <a:rPr lang="en-US" smtClean="0"/>
              <a:pPr/>
              <a:t>6/2/14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BDF00-F173-4CF6-B66D-CCA0D345B2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009C5-F412-4CEE-BDD0-2AF91270E102}" type="datetimeFigureOut">
              <a:rPr lang="en-US" smtClean="0"/>
              <a:pPr/>
              <a:t>6/2/14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BDF00-F173-4CF6-B66D-CCA0D345B2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009C5-F412-4CEE-BDD0-2AF91270E102}" type="datetimeFigureOut">
              <a:rPr lang="en-US" smtClean="0"/>
              <a:pPr/>
              <a:t>6/2/14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BDF00-F173-4CF6-B66D-CCA0D345B2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/>
              <a:t>PERSONALIZED LEARNING</a:t>
            </a:r>
            <a:endParaRPr lang="en-U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ASHLEY E. TURNER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is </a:t>
            </a:r>
            <a:r>
              <a:rPr lang="en-US" b="1" i="1" dirty="0" smtClean="0"/>
              <a:t>Personalized Learning</a:t>
            </a:r>
            <a:r>
              <a:rPr lang="en-US" b="1" dirty="0" smtClean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U.S. Department of Education defines </a:t>
            </a:r>
            <a:r>
              <a:rPr lang="en-US" i="1" dirty="0" smtClean="0"/>
              <a:t>personalized learning </a:t>
            </a:r>
            <a:r>
              <a:rPr lang="en-US" dirty="0" smtClean="0"/>
              <a:t>as adjusting the pace, adjusting the approach (differentiation) and connecting to the learner’s interests and experiences. </a:t>
            </a:r>
          </a:p>
          <a:p>
            <a:r>
              <a:rPr lang="en-US" i="1" dirty="0" smtClean="0"/>
              <a:t>Personalized learning </a:t>
            </a:r>
            <a:r>
              <a:rPr lang="en-US" dirty="0" smtClean="0"/>
              <a:t>affords the learner a degree of choice about </a:t>
            </a:r>
            <a:r>
              <a:rPr lang="en-US" b="1" dirty="0" smtClean="0"/>
              <a:t>what is learned</a:t>
            </a:r>
            <a:r>
              <a:rPr lang="en-US" dirty="0" smtClean="0"/>
              <a:t>, </a:t>
            </a:r>
            <a:r>
              <a:rPr lang="en-US" b="1" dirty="0" smtClean="0"/>
              <a:t>when it is learned</a:t>
            </a:r>
            <a:r>
              <a:rPr lang="en-US" dirty="0" smtClean="0"/>
              <a:t> and </a:t>
            </a:r>
            <a:r>
              <a:rPr lang="en-US" b="1" dirty="0" smtClean="0"/>
              <a:t>how it is learned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Role of the “Learner” in Personalized Learning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Learning starts with the learner</a:t>
            </a:r>
          </a:p>
          <a:p>
            <a:r>
              <a:rPr lang="en-US" dirty="0" smtClean="0"/>
              <a:t>The learner understands how they learn best so they are active in designing their learning goals</a:t>
            </a:r>
          </a:p>
          <a:p>
            <a:r>
              <a:rPr lang="en-US" dirty="0" smtClean="0"/>
              <a:t>The learner has a voice in how they access and obtain information</a:t>
            </a:r>
          </a:p>
          <a:p>
            <a:r>
              <a:rPr lang="en-US" dirty="0" smtClean="0"/>
              <a:t>The learner has a choice in how they express what they know</a:t>
            </a:r>
          </a:p>
          <a:p>
            <a:r>
              <a:rPr lang="en-US" dirty="0" smtClean="0"/>
              <a:t>When learners take responsibility of their learning, they are more motivated and engaged in the learning process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Individualization vs. Personalization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Individualization</a:t>
            </a:r>
            <a:r>
              <a:rPr lang="en-US" dirty="0" smtClean="0"/>
              <a:t> refers to the set of didactic strategies aiming to guarantee all student’s mastery of the same learning objectives by adjusting the pace at which the learner is progressing.</a:t>
            </a: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Personalization</a:t>
            </a:r>
            <a:r>
              <a:rPr lang="en-US" dirty="0" smtClean="0"/>
              <a:t> aims to enhance the entire potential of the learner in order to reach a form of cognitive excellence by developing all capabilities and talents.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Personalized Learning </a:t>
            </a:r>
            <a:br>
              <a:rPr lang="en-US" b="1" dirty="0" smtClean="0"/>
            </a:br>
            <a:r>
              <a:rPr lang="en-US" b="1" dirty="0" smtClean="0"/>
              <a:t>or Non-Personalized Learning?</a:t>
            </a:r>
            <a:br>
              <a:rPr lang="en-US" b="1" dirty="0" smtClean="0"/>
            </a:br>
            <a:r>
              <a:rPr lang="en-US" b="1" dirty="0" smtClean="0"/>
              <a:t>That is the question.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topic of many debates around personalized learning is the essential “role of technology”</a:t>
            </a:r>
          </a:p>
          <a:p>
            <a:r>
              <a:rPr lang="en-US" dirty="0" smtClean="0"/>
              <a:t>Many critics believe personalized learning relies too heavily on accessing information instantly on-line rather than challenging learners’ minds by making them think more deeply on issues in the world and in their lives</a:t>
            </a:r>
          </a:p>
          <a:p>
            <a:r>
              <a:rPr lang="en-US" dirty="0" smtClean="0"/>
              <a:t>However, most individuals do agree that  schools should become more flexible in responding to the diverse needs and interests of their students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My Reflection on Personalized Learning:</a:t>
            </a:r>
            <a:br>
              <a:rPr lang="en-US" b="1" dirty="0" smtClean="0"/>
            </a:br>
            <a:r>
              <a:rPr lang="en-US" b="1" dirty="0" smtClean="0"/>
              <a:t> Favorable Aspects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077200" cy="4373563"/>
          </a:xfrm>
        </p:spPr>
        <p:txBody>
          <a:bodyPr>
            <a:normAutofit/>
          </a:bodyPr>
          <a:lstStyle/>
          <a:p>
            <a:r>
              <a:rPr lang="en-US" dirty="0" smtClean="0"/>
              <a:t>Personalized learning solely focuses on differentiated instruction</a:t>
            </a:r>
          </a:p>
          <a:p>
            <a:r>
              <a:rPr lang="en-US" dirty="0" smtClean="0"/>
              <a:t>Personalized learning allows each student to work at their own pace which will greatly reduce the level and frequency of frustration</a:t>
            </a:r>
          </a:p>
          <a:p>
            <a:r>
              <a:rPr lang="en-US" dirty="0" smtClean="0"/>
              <a:t>Personalized learning allows students to guide their own learning process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My Reflection on Personalized Learning:</a:t>
            </a:r>
            <a:br>
              <a:rPr lang="en-US" b="1" dirty="0" smtClean="0"/>
            </a:br>
            <a:r>
              <a:rPr lang="en-US" b="1" dirty="0" smtClean="0"/>
              <a:t> Non-Favorable Aspects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153400" cy="4373563"/>
          </a:xfrm>
        </p:spPr>
        <p:txBody>
          <a:bodyPr>
            <a:normAutofit/>
          </a:bodyPr>
          <a:lstStyle/>
          <a:p>
            <a:r>
              <a:rPr lang="en-US" dirty="0" smtClean="0"/>
              <a:t>Personalized learning focuses on the learner being guided by his/her teacher rather than taught by his/her teacher</a:t>
            </a:r>
          </a:p>
          <a:p>
            <a:r>
              <a:rPr lang="en-US" dirty="0" smtClean="0"/>
              <a:t>Personalized learning does not encourage student collaboration since different objectives are given to each learner</a:t>
            </a:r>
          </a:p>
          <a:p>
            <a:r>
              <a:rPr lang="en-US" dirty="0" smtClean="0"/>
              <a:t>Personalized learning will be difficult to implement in large classroom settings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More of My Thoughts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idea of </a:t>
            </a:r>
            <a:r>
              <a:rPr lang="en-US" i="1" dirty="0" smtClean="0"/>
              <a:t>personalized learning </a:t>
            </a:r>
            <a:r>
              <a:rPr lang="en-US" dirty="0" smtClean="0"/>
              <a:t>is very intriguing. </a:t>
            </a:r>
          </a:p>
          <a:p>
            <a:r>
              <a:rPr lang="en-US" dirty="0" smtClean="0"/>
              <a:t>I appreciate the fact that personalized learning embraces learning that happens anywhere, for example in school, in the home, in the community – anywhere! </a:t>
            </a:r>
            <a:endParaRPr lang="en-US" dirty="0"/>
          </a:p>
          <a:p>
            <a:r>
              <a:rPr lang="en-US" dirty="0" smtClean="0"/>
              <a:t>However, this “anywhere, anytime, anyplace” learning can be very inconsistent and I am unsure how you would measure student growth.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Wrap Up!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i="1" dirty="0" smtClean="0"/>
              <a:t>Personalized learning </a:t>
            </a:r>
            <a:r>
              <a:rPr lang="en-US" sz="4000" dirty="0" smtClean="0"/>
              <a:t>is a new trend in education. </a:t>
            </a:r>
          </a:p>
          <a:p>
            <a:pPr algn="ctr"/>
            <a:r>
              <a:rPr lang="en-US" sz="4000" dirty="0" smtClean="0"/>
              <a:t>Society is moving away from the traditional classroom setting.</a:t>
            </a:r>
          </a:p>
          <a:p>
            <a:pPr algn="ctr"/>
            <a:r>
              <a:rPr lang="en-US" sz="4000" dirty="0" smtClean="0"/>
              <a:t>The world is constantly evolving and the way we educate our students should too!</a:t>
            </a:r>
          </a:p>
          <a:p>
            <a:pPr>
              <a:buNone/>
            </a:pPr>
            <a:endParaRPr lang="en-US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3050</TotalTime>
  <Words>718</Words>
  <Application>Microsoft Macintosh PowerPoint</Application>
  <PresentationFormat>On-screen Show (4:3)</PresentationFormat>
  <Paragraphs>52</Paragraphs>
  <Slides>9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PERSONALIZED LEARNING</vt:lpstr>
      <vt:lpstr>What is Personalized Learning?</vt:lpstr>
      <vt:lpstr>The Role of the “Learner” in Personalized Learning</vt:lpstr>
      <vt:lpstr>Individualization vs. Personalization</vt:lpstr>
      <vt:lpstr>Personalized Learning  or Non-Personalized Learning? That is the question.</vt:lpstr>
      <vt:lpstr>My Reflection on Personalized Learning:  Favorable Aspects</vt:lpstr>
      <vt:lpstr>My Reflection on Personalized Learning:  Non-Favorable Aspects</vt:lpstr>
      <vt:lpstr>More of My Thoughts</vt:lpstr>
      <vt:lpstr>Wrap Up!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PERSONALIZED LEARNING</dc:title>
  <dc:creator>Ashley</dc:creator>
  <cp:lastModifiedBy>John  SanGiovanni</cp:lastModifiedBy>
  <cp:revision>2</cp:revision>
  <dcterms:created xsi:type="dcterms:W3CDTF">2014-06-03T00:44:41Z</dcterms:created>
  <dcterms:modified xsi:type="dcterms:W3CDTF">2014-06-03T00:51:21Z</dcterms:modified>
</cp:coreProperties>
</file>